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8"/>
  </p:notesMasterIdLst>
  <p:sldIdLst>
    <p:sldId id="326" r:id="rId5"/>
    <p:sldId id="333" r:id="rId6"/>
    <p:sldId id="334" r:id="rId7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INISTÈRIEL" id="{0B896E98-F45E-4768-8620-EDDF394BE181}">
          <p14:sldIdLst>
            <p14:sldId id="326"/>
            <p14:sldId id="333"/>
            <p14:sldId id="334"/>
          </p14:sldIdLst>
        </p14:section>
        <p14:section name="MÉTHODOLOGIE" id="{EB03BDE6-D677-4574-A7BF-9721F91BDEB8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853" autoAdjust="0"/>
    <p:restoredTop sz="96988" autoAdjust="0"/>
  </p:normalViewPr>
  <p:slideViewPr>
    <p:cSldViewPr showGuides="1">
      <p:cViewPr>
        <p:scale>
          <a:sx n="108" d="100"/>
          <a:sy n="108" d="100"/>
        </p:scale>
        <p:origin x="-1008" y="-208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20/02/21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5527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06CD8F-B7ED-4A05-9FB1-A01CC0EF02CC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0157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3919897"/>
            <a:ext cx="3240000" cy="900000"/>
          </a:xfr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 dirty="0"/>
              <a:t>Intitulé de la direction </a:t>
            </a:r>
            <a:br>
              <a:rPr lang="fr-FR" dirty="0"/>
            </a:br>
            <a:r>
              <a:rPr lang="fr-FR" dirty="0"/>
              <a:t>ou de l’organisme rattaché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xmlns="" id="{CC9DF485-1DF0-5341-9B46-8B2B17FEB03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7168" y="100868"/>
            <a:ext cx="3916800" cy="3889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23DB3E6D-2AD1-0E49-963F-E4B7028AA8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0000" y="123478"/>
            <a:ext cx="1982701" cy="196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891968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059582"/>
            <a:ext cx="9144000" cy="4084818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4" hasCustomPrompt="1"/>
          </p:nvPr>
        </p:nvSpPr>
        <p:spPr bwMode="gray">
          <a:xfrm>
            <a:off x="359998" y="1836000"/>
            <a:ext cx="8424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90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836000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 ou de l’organisme rattaché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8EA4463B-84D0-EC4C-A81F-2D75E03D7B39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23528" y="108000"/>
            <a:ext cx="684000" cy="684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  <p:sldLayoutId id="2147483798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Direction </a:t>
            </a:r>
            <a:r>
              <a:rPr lang="fr-FR" dirty="0" smtClean="0"/>
              <a:t>générale</a:t>
            </a:r>
            <a:br>
              <a:rPr lang="fr-FR" dirty="0" smtClean="0"/>
            </a:br>
            <a:r>
              <a:rPr lang="fr-FR" dirty="0" smtClean="0"/>
              <a:t>de </a:t>
            </a:r>
            <a:r>
              <a:rPr lang="fr-FR" dirty="0"/>
              <a:t>l’enseignement scolaire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4296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Contrats locaux d’accompagnement </a:t>
            </a:r>
            <a:r>
              <a:rPr lang="fr-FR" dirty="0"/>
              <a:t>(CLA)</a:t>
            </a:r>
            <a:br>
              <a:rPr lang="fr-FR" dirty="0"/>
            </a:br>
            <a:r>
              <a:rPr lang="fr-FR" dirty="0"/>
              <a:t>Financements exceptionnels à la rentrée </a:t>
            </a:r>
            <a:r>
              <a:rPr lang="fr-FR" dirty="0" smtClean="0"/>
              <a:t>2021</a:t>
            </a:r>
            <a:endParaRPr lang="fr-FR" sz="2000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>
          <a:xfrm>
            <a:off x="359998" y="1779662"/>
            <a:ext cx="8424000" cy="3003838"/>
          </a:xfrm>
        </p:spPr>
        <p:txBody>
          <a:bodyPr/>
          <a:lstStyle/>
          <a:p>
            <a:pPr marL="180000" lvl="1" indent="0">
              <a:spcAft>
                <a:spcPts val="300"/>
              </a:spcAft>
              <a:buNone/>
            </a:pPr>
            <a:r>
              <a:rPr lang="fr-FR" sz="1100" b="1" dirty="0" smtClean="0"/>
              <a:t>Premier degré public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fr-FR" sz="1000" dirty="0" smtClean="0"/>
              <a:t>Près de 85 000 € supplémentaires en crédits pédagogiques.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fr-FR" sz="1000" dirty="0" smtClean="0"/>
              <a:t>Mobilisation de 35 emplois.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fr-FR" sz="1000" dirty="0" smtClean="0"/>
              <a:t>Enfin, </a:t>
            </a:r>
            <a:r>
              <a:rPr lang="fr-FR" sz="1000" dirty="0"/>
              <a:t>une </a:t>
            </a:r>
            <a:r>
              <a:rPr lang="fr-FR" sz="1000" dirty="0" smtClean="0"/>
              <a:t>enveloppe </a:t>
            </a:r>
            <a:r>
              <a:rPr lang="fr-FR" sz="1000" dirty="0"/>
              <a:t>de 75 IMP est prévue pour accompagner la mise en place des </a:t>
            </a:r>
            <a:r>
              <a:rPr lang="fr-FR" sz="1000" dirty="0" smtClean="0"/>
              <a:t>CLA dans le premier degré.</a:t>
            </a:r>
          </a:p>
          <a:p>
            <a:pPr marL="180000" lvl="1" indent="0">
              <a:spcAft>
                <a:spcPts val="300"/>
              </a:spcAft>
              <a:buNone/>
            </a:pPr>
            <a:r>
              <a:rPr lang="fr-FR" sz="1050" b="1" dirty="0" smtClean="0"/>
              <a:t>Second </a:t>
            </a:r>
            <a:r>
              <a:rPr lang="fr-FR" sz="1050" b="1" dirty="0"/>
              <a:t>degré public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fr-FR" sz="1000" dirty="0" smtClean="0"/>
              <a:t>220 </a:t>
            </a:r>
            <a:r>
              <a:rPr lang="fr-FR" sz="1000" dirty="0"/>
              <a:t>000 € supplémentaires en crédits pédagogiques</a:t>
            </a:r>
            <a:r>
              <a:rPr lang="fr-FR" sz="1000" dirty="0" smtClean="0"/>
              <a:t>.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1000" dirty="0" err="1"/>
              <a:t>Une</a:t>
            </a:r>
            <a:r>
              <a:rPr lang="en-US" sz="1000" dirty="0"/>
              <a:t> </a:t>
            </a:r>
            <a:r>
              <a:rPr lang="en-US" sz="1000" dirty="0" err="1"/>
              <a:t>enveloppe</a:t>
            </a:r>
            <a:r>
              <a:rPr lang="en-US" sz="1000" dirty="0"/>
              <a:t> de 450 IMP (</a:t>
            </a:r>
            <a:r>
              <a:rPr lang="en-US" sz="1000" dirty="0" err="1"/>
              <a:t>taux</a:t>
            </a:r>
            <a:r>
              <a:rPr lang="en-US" sz="1000" dirty="0"/>
              <a:t> 3</a:t>
            </a:r>
            <a:r>
              <a:rPr lang="en-US" sz="1000" dirty="0" smtClean="0"/>
              <a:t>) </a:t>
            </a:r>
            <a:r>
              <a:rPr lang="en-US" sz="1000" dirty="0" err="1" smtClean="0"/>
              <a:t>soit</a:t>
            </a:r>
            <a:r>
              <a:rPr lang="en-US" sz="1000" dirty="0" smtClean="0"/>
              <a:t> </a:t>
            </a:r>
            <a:r>
              <a:rPr lang="en-US" sz="1000" dirty="0" err="1" smtClean="0"/>
              <a:t>l’equivalent</a:t>
            </a:r>
            <a:r>
              <a:rPr lang="en-US" sz="1000" dirty="0" smtClean="0"/>
              <a:t> de 25 ETP</a:t>
            </a:r>
            <a:endParaRPr lang="fr-FR" sz="1000" dirty="0"/>
          </a:p>
          <a:p>
            <a:pPr marL="180000" lvl="1" indent="0">
              <a:spcAft>
                <a:spcPts val="300"/>
              </a:spcAft>
              <a:buNone/>
            </a:pPr>
            <a:r>
              <a:rPr lang="fr-FR" sz="1050" b="1" dirty="0" smtClean="0"/>
              <a:t>Vie de l’élève</a:t>
            </a:r>
            <a:endParaRPr lang="fr-FR" sz="1050" b="1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fr-FR" sz="1000" dirty="0" smtClean="0"/>
              <a:t>.Plus de 360 000 € en crédits HT2 répartis sur 3 dispositifs :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fr-FR" sz="1000" dirty="0"/>
              <a:t>Devoirs faits,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fr-FR" sz="1000" dirty="0" smtClean="0"/>
              <a:t>Fonds </a:t>
            </a:r>
            <a:r>
              <a:rPr lang="fr-FR" sz="1000" dirty="0"/>
              <a:t>sociaux,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fr-FR" sz="1000" dirty="0" smtClean="0"/>
              <a:t>Ecole ouverte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fr-FR" sz="1000" dirty="0"/>
              <a:t>Enfin, </a:t>
            </a:r>
            <a:r>
              <a:rPr lang="fr-FR" sz="1000" dirty="0" smtClean="0"/>
              <a:t>une </a:t>
            </a:r>
            <a:r>
              <a:rPr lang="fr-FR" sz="1000" dirty="0"/>
              <a:t>enveloppe de </a:t>
            </a:r>
            <a:r>
              <a:rPr lang="fr-FR" sz="1000" dirty="0" smtClean="0"/>
              <a:t>près de 14 000 </a:t>
            </a:r>
            <a:r>
              <a:rPr lang="fr-FR" sz="1000" dirty="0"/>
              <a:t>HSE </a:t>
            </a:r>
            <a:r>
              <a:rPr lang="fr-FR" sz="1000" dirty="0" smtClean="0"/>
              <a:t>au titre du dispositif « devoirs faits » au collège.</a:t>
            </a:r>
            <a:endParaRPr lang="fr-FR" sz="1000" dirty="0"/>
          </a:p>
          <a:p>
            <a:pPr lvl="2">
              <a:spcBef>
                <a:spcPts val="300"/>
              </a:spcBef>
              <a:spcAft>
                <a:spcPts val="300"/>
              </a:spcAft>
            </a:pPr>
            <a:endParaRPr lang="fr-FR" sz="1000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endParaRPr lang="fr-FR" sz="1000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09/02/2021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837FC6F1-437D-EC49-BF9D-D6BBB565A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4783500"/>
            <a:ext cx="5904000" cy="360000"/>
          </a:xfrm>
        </p:spPr>
        <p:txBody>
          <a:bodyPr/>
          <a:lstStyle/>
          <a:p>
            <a:r>
              <a:rPr lang="fr-FR" dirty="0"/>
              <a:t>Direction générale de l’enseignement scolaire</a:t>
            </a:r>
          </a:p>
        </p:txBody>
      </p:sp>
    </p:spTree>
    <p:extLst>
      <p:ext uri="{BB962C8B-B14F-4D97-AF65-F5344CB8AC3E}">
        <p14:creationId xmlns:p14="http://schemas.microsoft.com/office/powerpoint/2010/main" val="1031016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Contrats locaux d’accompagnement </a:t>
            </a:r>
            <a:r>
              <a:rPr lang="fr-FR" dirty="0"/>
              <a:t>(CLA)</a:t>
            </a:r>
            <a:br>
              <a:rPr lang="fr-FR" dirty="0"/>
            </a:br>
            <a:r>
              <a:rPr lang="fr-FR" dirty="0"/>
              <a:t>Financements exceptionnels à la rentrée </a:t>
            </a:r>
            <a:r>
              <a:rPr lang="fr-FR" dirty="0" smtClean="0"/>
              <a:t>2021</a:t>
            </a:r>
            <a:endParaRPr lang="fr-FR" sz="2000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4"/>
          </p:nvPr>
        </p:nvSpPr>
        <p:spPr>
          <a:xfrm>
            <a:off x="359998" y="1779662"/>
            <a:ext cx="8424000" cy="3003838"/>
          </a:xfrm>
        </p:spPr>
        <p:txBody>
          <a:bodyPr/>
          <a:lstStyle/>
          <a:p>
            <a:pPr lvl="2">
              <a:spcBef>
                <a:spcPts val="300"/>
              </a:spcBef>
              <a:spcAft>
                <a:spcPts val="300"/>
              </a:spcAft>
            </a:pPr>
            <a:endParaRPr lang="fr-FR" sz="1000" dirty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endParaRPr lang="fr-FR" sz="1000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 smtClean="0"/>
              <a:t>09/02/2021</a:t>
            </a:r>
            <a:endParaRPr lang="fr-FR" cap="all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837FC6F1-437D-EC49-BF9D-D6BBB565A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0000" y="4783500"/>
            <a:ext cx="5904000" cy="360000"/>
          </a:xfrm>
        </p:spPr>
        <p:txBody>
          <a:bodyPr/>
          <a:lstStyle/>
          <a:p>
            <a:r>
              <a:rPr lang="fr-FR" dirty="0"/>
              <a:t>Direction générale de l’enseignement scolaire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677298"/>
              </p:ext>
            </p:extLst>
          </p:nvPr>
        </p:nvGraphicFramePr>
        <p:xfrm>
          <a:off x="827584" y="1992386"/>
          <a:ext cx="6489839" cy="2232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8696">
                  <a:extLst>
                    <a:ext uri="{9D8B030D-6E8A-4147-A177-3AD203B41FA5}">
                      <a16:colId xmlns:a16="http://schemas.microsoft.com/office/drawing/2014/main" xmlns="" val="522091325"/>
                    </a:ext>
                  </a:extLst>
                </a:gridCol>
                <a:gridCol w="1795640">
                  <a:extLst>
                    <a:ext uri="{9D8B030D-6E8A-4147-A177-3AD203B41FA5}">
                      <a16:colId xmlns:a16="http://schemas.microsoft.com/office/drawing/2014/main" xmlns="" val="2316056129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686261561"/>
                    </a:ext>
                  </a:extLst>
                </a:gridCol>
                <a:gridCol w="1047223">
                  <a:extLst>
                    <a:ext uri="{9D8B030D-6E8A-4147-A177-3AD203B41FA5}">
                      <a16:colId xmlns:a16="http://schemas.microsoft.com/office/drawing/2014/main" xmlns="" val="3266956825"/>
                    </a:ext>
                  </a:extLst>
                </a:gridCol>
                <a:gridCol w="1194144">
                  <a:extLst>
                    <a:ext uri="{9D8B030D-6E8A-4147-A177-3AD203B41FA5}">
                      <a16:colId xmlns:a16="http://schemas.microsoft.com/office/drawing/2014/main" xmlns="" val="3854934020"/>
                    </a:ext>
                  </a:extLst>
                </a:gridCol>
              </a:tblGrid>
              <a:tr h="32544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Crédits HT2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Crédits T2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1167445"/>
                  </a:ext>
                </a:extLst>
              </a:tr>
              <a:tr h="32544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Emplois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IMP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HS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485588600"/>
                  </a:ext>
                </a:extLst>
              </a:tr>
              <a:tr h="5424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P140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Crédits pédagogiques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84 880 €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35 ETP</a:t>
                      </a:r>
                      <a:r>
                        <a:rPr lang="fr-FR" sz="10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75</a:t>
                      </a:r>
                      <a:r>
                        <a:rPr lang="fr-FR" sz="1000" baseline="0" dirty="0" smtClean="0">
                          <a:effectLst/>
                        </a:rPr>
                        <a:t> IMP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950741928"/>
                  </a:ext>
                </a:extLst>
              </a:tr>
              <a:tr h="538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P141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Crédits pédagogiques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221 341 €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450</a:t>
                      </a:r>
                      <a:r>
                        <a:rPr lang="fr-FR" sz="1000" baseline="0" dirty="0" smtClean="0">
                          <a:effectLst/>
                        </a:rPr>
                        <a:t> IMP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4266881710"/>
                  </a:ext>
                </a:extLst>
              </a:tr>
              <a:tr h="5007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P230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Devoirs faits : 46 706 €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Fonds sociaux</a:t>
                      </a:r>
                      <a:r>
                        <a:rPr lang="fr-FR" sz="1000" baseline="0" dirty="0" smtClean="0">
                          <a:effectLst/>
                        </a:rPr>
                        <a:t> : 261 816 €</a:t>
                      </a:r>
                      <a:endParaRPr lang="fr-FR" sz="10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smtClean="0">
                          <a:effectLst/>
                        </a:rPr>
                        <a:t>Ecole ouverte : 53 750 €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smtClean="0">
                          <a:effectLst/>
                        </a:rPr>
                        <a:t>13 709 HSE</a:t>
                      </a:r>
                      <a:endParaRPr lang="fr-FR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656008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030481"/>
      </p:ext>
    </p:extLst>
  </p:cSld>
  <p:clrMapOvr>
    <a:masterClrMapping/>
  </p:clrMapOvr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pt_ministeriel_marianne" id="{5F0B8B09-9A99-4083-B883-79F2388C6E1D}" vid="{F8005780-5DEF-4BE0-805B-EA49FB1EABC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FCAED9DFBF6A44A548820E5329224B" ma:contentTypeVersion="1" ma:contentTypeDescription="Crée un document." ma:contentTypeScope="" ma:versionID="33d6f535fa2093e1886a8c7d317398b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3c27bd0fcb797d0a61d91e17cfc962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Date de début de planification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Date de fin de planification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E933E6-2B5B-483E-8022-877E2DA85F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B279A5-87A2-445D-95C3-916EB9C5F0E3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D416C5A-7AEB-4464-B116-D5E8F5627C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MINISTÈRIEL</Template>
  <TotalTime>1637</TotalTime>
  <Words>196</Words>
  <Application>Microsoft Macintosh PowerPoint</Application>
  <PresentationFormat>Présentation à l'écran (16:9)</PresentationFormat>
  <Paragraphs>51</Paragraphs>
  <Slides>3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MINISTÈRIEL</vt:lpstr>
      <vt:lpstr>Présentation PowerPoint</vt:lpstr>
      <vt:lpstr>Contrats locaux d’accompagnement (CLA) Financements exceptionnels à la rentrée 2021</vt:lpstr>
      <vt:lpstr>Contrats locaux d’accompagnement (CLA) Financements exceptionnels à la rentrée 2021</vt:lpstr>
    </vt:vector>
  </TitlesOfParts>
  <Manager>Client</Manager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Microsoft Office User</dc:creator>
  <cp:lastModifiedBy>Delphine</cp:lastModifiedBy>
  <cp:revision>46</cp:revision>
  <dcterms:created xsi:type="dcterms:W3CDTF">2020-03-05T15:21:24Z</dcterms:created>
  <dcterms:modified xsi:type="dcterms:W3CDTF">2021-02-20T13:48:54Z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0x01010093FCAED9DFBF6A44A548820E5329224B</vt:lpwstr>
  </property>
</Properties>
</file>